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Default Extension="bin" ContentType="application/vnd.openxmlformats-officedocument.oleObject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5"/>
  </p:notesMasterIdLst>
  <p:handoutMasterIdLst>
    <p:handoutMasterId r:id="rId6"/>
  </p:handoutMasterIdLst>
  <p:sldIdLst>
    <p:sldId id="303" r:id="rId3"/>
    <p:sldId id="728" r:id="rId4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91" autoAdjust="0"/>
    <p:restoredTop sz="95501" autoAdjust="0"/>
  </p:normalViewPr>
  <p:slideViewPr>
    <p:cSldViewPr snapToGrid="0">
      <p:cViewPr varScale="1">
        <p:scale>
          <a:sx n="93" d="100"/>
          <a:sy n="93" d="100"/>
        </p:scale>
        <p:origin x="-20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91" d="100"/>
          <a:sy n="91" d="100"/>
        </p:scale>
        <p:origin x="-2754" y="1158"/>
      </p:cViewPr>
      <p:guideLst>
        <p:guide orient="horz" pos="2928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796" y="0"/>
            <a:ext cx="3038604" cy="46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2/10/2017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35"/>
            <a:ext cx="3038604" cy="46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796" y="8831135"/>
            <a:ext cx="3038604" cy="46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796" y="0"/>
            <a:ext cx="3038604" cy="46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2/10/2017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9513" y="695325"/>
            <a:ext cx="4651375" cy="3487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830" y="4416311"/>
            <a:ext cx="5140742" cy="4184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135"/>
            <a:ext cx="3038604" cy="46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796" y="8831135"/>
            <a:ext cx="3038604" cy="46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193" y="4417797"/>
            <a:ext cx="5144016" cy="4182934"/>
          </a:xfrm>
          <a:noFill/>
          <a:ln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810375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SA WG2 Meeting #119</a:t>
            </a:r>
          </a:p>
          <a:p>
            <a:pPr eaLnBrk="1" hangingPunct="1">
              <a:defRPr/>
            </a:pP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13-17 February 2017, Dubrovnik,</a:t>
            </a:r>
            <a:r>
              <a:rPr lang="en-GB" sz="1000" b="1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Croatia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/>
          <p:cNvSpPr txBox="1">
            <a:spLocks noChangeArrowheads="1"/>
          </p:cNvSpPr>
          <p:nvPr userDrawn="1"/>
        </p:nvSpPr>
        <p:spPr bwMode="auto">
          <a:xfrm>
            <a:off x="8171180" y="377833"/>
            <a:ext cx="9321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sv-SE" sz="1200" b="1" dirty="0" smtClean="0">
                <a:solidFill>
                  <a:srgbClr val="C00000"/>
                </a:solidFill>
                <a:latin typeface="Arial "/>
              </a:rPr>
              <a:t>S2-171206</a:t>
            </a:r>
            <a:endParaRPr lang="sv-SE" sz="1200" b="1" dirty="0">
              <a:solidFill>
                <a:srgbClr val="C00000"/>
              </a:solidFill>
              <a:latin typeface="Arial 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8171180" y="377833"/>
            <a:ext cx="9321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sv-SE" sz="1200" b="1" dirty="0" smtClean="0">
                <a:solidFill>
                  <a:srgbClr val="C00000"/>
                </a:solidFill>
                <a:latin typeface="Arial "/>
              </a:rPr>
              <a:t>S2-171206</a:t>
            </a:r>
            <a:endParaRPr lang="sv-SE" sz="1200" b="1" dirty="0">
              <a:solidFill>
                <a:srgbClr val="C00000"/>
              </a:solidFill>
              <a:latin typeface="Arial 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.bin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TSG SA WG2, 13-17.February 2017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/>
              <a:t>S2-170xxx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/>
        </p:nvGraphicFramePr>
        <p:xfrm>
          <a:off x="1589" y="2119"/>
          <a:ext cx="1587" cy="2116"/>
        </p:xfrm>
        <a:graphic>
          <a:graphicData uri="http://schemas.openxmlformats.org/presentationml/2006/ole">
            <p:oleObj spid="_x0000_s19489" name="think-cell Slide" r:id="rId6" imgW="270" imgH="270" progId="">
              <p:embed/>
            </p:oleObj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10/02/2017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S2-171206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Service Based </a:t>
            </a:r>
            <a:r>
              <a:rPr lang="en-US" sz="3600" dirty="0" smtClean="0"/>
              <a:t>/ P2P Architecture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dirty="0" smtClean="0"/>
              <a:t>Recommendations on moving forward</a:t>
            </a:r>
            <a:endParaRPr lang="en-US" dirty="0"/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400" dirty="0" smtClean="0">
                <a:latin typeface="Arial" pitchFamily="34" charset="0"/>
              </a:rPr>
              <a:t>Verizon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458" y="482884"/>
            <a:ext cx="8492236" cy="685155"/>
          </a:xfrm>
        </p:spPr>
        <p:txBody>
          <a:bodyPr/>
          <a:lstStyle/>
          <a:p>
            <a:pPr algn="l"/>
            <a:r>
              <a:rPr lang="en-US" sz="2600" dirty="0" smtClean="0">
                <a:solidFill>
                  <a:srgbClr val="C00000"/>
                </a:solidFill>
              </a:rPr>
              <a:t>Defining Call Flows and Services – Recommended Approach</a:t>
            </a:r>
            <a:endParaRPr lang="en-US" sz="2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802" y="1258301"/>
            <a:ext cx="8239877" cy="4926741"/>
          </a:xfrm>
        </p:spPr>
        <p:txBody>
          <a:bodyPr/>
          <a:lstStyle/>
          <a:p>
            <a:r>
              <a:rPr lang="en-US" sz="2000" dirty="0" smtClean="0"/>
              <a:t>Verizon recommends </a:t>
            </a:r>
            <a:r>
              <a:rPr lang="en-US" sz="2000" dirty="0" smtClean="0"/>
              <a:t>an </a:t>
            </a:r>
            <a:r>
              <a:rPr lang="en-US" sz="2000" dirty="0" smtClean="0"/>
              <a:t>iterative approach </a:t>
            </a:r>
            <a:r>
              <a:rPr lang="en-US" sz="2000" dirty="0" smtClean="0"/>
              <a:t>in determining </a:t>
            </a:r>
            <a:r>
              <a:rPr lang="en-US" sz="2000" dirty="0" smtClean="0"/>
              <a:t>the set of “Services” that a Network Function </a:t>
            </a:r>
            <a:r>
              <a:rPr lang="en-US" sz="2000" dirty="0" smtClean="0"/>
              <a:t>shall support</a:t>
            </a:r>
          </a:p>
          <a:p>
            <a:endParaRPr lang="en-US" sz="400" dirty="0" smtClean="0"/>
          </a:p>
          <a:p>
            <a:r>
              <a:rPr lang="en-US" sz="2000" dirty="0" smtClean="0"/>
              <a:t>TS 23.502 </a:t>
            </a:r>
            <a:r>
              <a:rPr lang="en-US" sz="2000" dirty="0" smtClean="0"/>
              <a:t>section </a:t>
            </a:r>
            <a:r>
              <a:rPr lang="en-US" sz="2000" dirty="0" smtClean="0"/>
              <a:t>4 </a:t>
            </a:r>
            <a:r>
              <a:rPr lang="en-US" sz="2000" dirty="0" smtClean="0"/>
              <a:t>shall be completed using Call </a:t>
            </a:r>
            <a:r>
              <a:rPr lang="en-US" sz="2000" dirty="0" smtClean="0"/>
              <a:t>Flows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/>
              <a:t>Call </a:t>
            </a:r>
            <a:r>
              <a:rPr lang="en-US" sz="2000" dirty="0" smtClean="0"/>
              <a:t>Flows shall be considered as being agnostic to Service Based </a:t>
            </a:r>
            <a:r>
              <a:rPr lang="en-US" sz="2000" dirty="0" smtClean="0"/>
              <a:t>(SB) and </a:t>
            </a:r>
            <a:r>
              <a:rPr lang="en-US" sz="2000" dirty="0" smtClean="0"/>
              <a:t>Point-to-Point </a:t>
            </a:r>
            <a:r>
              <a:rPr lang="en-US" sz="2000" dirty="0" smtClean="0"/>
              <a:t>(P2P) interface </a:t>
            </a:r>
            <a:r>
              <a:rPr lang="en-US" sz="2000" dirty="0" smtClean="0"/>
              <a:t>semantics  </a:t>
            </a:r>
            <a:endParaRPr lang="en-US" sz="2000" dirty="0" smtClean="0"/>
          </a:p>
          <a:p>
            <a:endParaRPr lang="en-US" sz="400" dirty="0" smtClean="0"/>
          </a:p>
          <a:p>
            <a:r>
              <a:rPr lang="en-US" sz="2000" dirty="0" smtClean="0"/>
              <a:t>Call flows will help in further determining functionality and scope of “Services” to be exposed by different </a:t>
            </a:r>
            <a:r>
              <a:rPr lang="en-US" sz="2000" dirty="0" smtClean="0"/>
              <a:t>NFs</a:t>
            </a:r>
          </a:p>
          <a:p>
            <a:endParaRPr lang="en-US" sz="400" dirty="0" smtClean="0"/>
          </a:p>
          <a:p>
            <a:r>
              <a:rPr lang="en-US" sz="2000" dirty="0" smtClean="0"/>
              <a:t>Once “Services” are finalized for Phase 1, SA2 shall be open to revise E2E Call Flows to fit </a:t>
            </a:r>
            <a:r>
              <a:rPr lang="en-US" sz="2000" dirty="0" smtClean="0"/>
              <a:t>SB model</a:t>
            </a:r>
          </a:p>
          <a:p>
            <a:endParaRPr lang="en-US" sz="400" dirty="0" smtClean="0"/>
          </a:p>
          <a:p>
            <a:r>
              <a:rPr lang="en-US" sz="2000" dirty="0" smtClean="0"/>
              <a:t>Procedures that may not fit into a </a:t>
            </a:r>
            <a:r>
              <a:rPr lang="en-US" sz="2000" dirty="0" smtClean="0"/>
              <a:t>SB model, </a:t>
            </a:r>
            <a:r>
              <a:rPr lang="en-US" sz="2000" i="1" dirty="0" smtClean="0"/>
              <a:t>e.g</a:t>
            </a:r>
            <a:r>
              <a:rPr lang="en-US" sz="2000" i="1" dirty="0" smtClean="0"/>
              <a:t>. procedures having UE or radio network </a:t>
            </a:r>
            <a:r>
              <a:rPr lang="en-US" sz="2000" i="1" dirty="0" smtClean="0"/>
              <a:t>dependencies</a:t>
            </a:r>
            <a:r>
              <a:rPr lang="en-US" sz="2000" dirty="0" smtClean="0"/>
              <a:t>, can </a:t>
            </a:r>
            <a:r>
              <a:rPr lang="en-US" sz="2000" dirty="0" smtClean="0"/>
              <a:t>be considered for </a:t>
            </a:r>
            <a:r>
              <a:rPr lang="en-US" sz="2000" dirty="0" smtClean="0"/>
              <a:t>P2P interfaces</a:t>
            </a:r>
          </a:p>
          <a:p>
            <a:endParaRPr lang="en-US" sz="400" dirty="0" smtClean="0"/>
          </a:p>
          <a:p>
            <a:r>
              <a:rPr lang="en-US" sz="2000" dirty="0" smtClean="0"/>
              <a:t>Verizon prefers </a:t>
            </a:r>
            <a:r>
              <a:rPr lang="en-US" sz="2000" dirty="0"/>
              <a:t>only one </a:t>
            </a:r>
            <a:r>
              <a:rPr lang="en-US" sz="2000" dirty="0" smtClean="0"/>
              <a:t>mechanism, i</a:t>
            </a:r>
            <a:r>
              <a:rPr lang="en-US" sz="2000" dirty="0" smtClean="0"/>
              <a:t>.e. </a:t>
            </a:r>
            <a:r>
              <a:rPr lang="en-US" sz="2000" dirty="0" smtClean="0"/>
              <a:t>either SB or P2P, </a:t>
            </a:r>
            <a:r>
              <a:rPr lang="en-US" sz="2000" dirty="0"/>
              <a:t>to be defined for a given </a:t>
            </a:r>
            <a:r>
              <a:rPr lang="en-US" sz="2000" dirty="0" smtClean="0"/>
              <a:t>procedure / functionality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9035486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29824</TotalTime>
  <Words>155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Office Theme</vt:lpstr>
      <vt:lpstr>nokia powerpoint template nokia pure v13</vt:lpstr>
      <vt:lpstr>think-cell Slide</vt:lpstr>
      <vt:lpstr>Service Based / P2P Architecture Recommendations on moving forward</vt:lpstr>
      <vt:lpstr>Defining Call Flows and Services – Recommended Approach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Gerry Libunao1</cp:lastModifiedBy>
  <cp:revision>799</cp:revision>
  <dcterms:created xsi:type="dcterms:W3CDTF">2008-08-30T09:32:10Z</dcterms:created>
  <dcterms:modified xsi:type="dcterms:W3CDTF">2017-02-10T13:10:18Z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